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602" r:id="rId2"/>
    <p:sldId id="623" r:id="rId3"/>
    <p:sldId id="514" r:id="rId4"/>
    <p:sldId id="515" r:id="rId5"/>
    <p:sldId id="516" r:id="rId6"/>
    <p:sldId id="411" r:id="rId7"/>
    <p:sldId id="510" r:id="rId8"/>
    <p:sldId id="511" r:id="rId9"/>
    <p:sldId id="518" r:id="rId10"/>
    <p:sldId id="507" r:id="rId11"/>
    <p:sldId id="513" r:id="rId12"/>
    <p:sldId id="512" r:id="rId13"/>
    <p:sldId id="479" r:id="rId14"/>
    <p:sldId id="615" r:id="rId15"/>
    <p:sldId id="614" r:id="rId16"/>
    <p:sldId id="480" r:id="rId17"/>
    <p:sldId id="617" r:id="rId18"/>
    <p:sldId id="618" r:id="rId19"/>
    <p:sldId id="477" r:id="rId20"/>
    <p:sldId id="621" r:id="rId21"/>
    <p:sldId id="620" r:id="rId22"/>
    <p:sldId id="61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00B8B-F8C9-4407-AAC6-8FFC773D825C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EFDA1-F592-4160-AA8C-74C15784E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15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71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121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424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202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922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04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571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5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184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90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3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29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12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935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0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0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5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4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9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2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4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2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6F0C-1B62-4A4B-B205-559A1FC97015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9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heQe8rflWQ&amp;t=43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65u3W7wjXs0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llinois-cs498vr.github.io/mps/prepro-templates.ods" TargetMode="External"/><Relationship Id="rId2" Type="http://schemas.openxmlformats.org/officeDocument/2006/relationships/hyperlink" Target="https://illinois-cs498vr.github.io/assignments/project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restthewoods.com/blog/the_vr_interface_of_dino_frontie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42&amp;v=CyP3LZNa_I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LritONRSiXc" TargetMode="External"/><Relationship Id="rId4" Type="http://schemas.openxmlformats.org/officeDocument/2006/relationships/hyperlink" Target="https://www.youtube.com/watch?v=qZX_WVhL3e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498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" y="1097280"/>
            <a:ext cx="1192784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Reality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Production &amp; Design Processes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2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4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Simplified Project Plan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1F6739-BE83-4FC9-9AD8-E6B90AB01D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216" y="187233"/>
          <a:ext cx="12111567" cy="6313246"/>
        </p:xfrm>
        <a:graphic>
          <a:graphicData uri="http://schemas.openxmlformats.org/drawingml/2006/table">
            <a:tbl>
              <a:tblPr/>
              <a:tblGrid>
                <a:gridCol w="1083752">
                  <a:extLst>
                    <a:ext uri="{9D8B030D-6E8A-4147-A177-3AD203B41FA5}">
                      <a16:colId xmlns:a16="http://schemas.microsoft.com/office/drawing/2014/main" val="534510535"/>
                    </a:ext>
                  </a:extLst>
                </a:gridCol>
                <a:gridCol w="1739976">
                  <a:extLst>
                    <a:ext uri="{9D8B030D-6E8A-4147-A177-3AD203B41FA5}">
                      <a16:colId xmlns:a16="http://schemas.microsoft.com/office/drawing/2014/main" val="306020878"/>
                    </a:ext>
                  </a:extLst>
                </a:gridCol>
                <a:gridCol w="1916409">
                  <a:extLst>
                    <a:ext uri="{9D8B030D-6E8A-4147-A177-3AD203B41FA5}">
                      <a16:colId xmlns:a16="http://schemas.microsoft.com/office/drawing/2014/main" val="897690268"/>
                    </a:ext>
                  </a:extLst>
                </a:gridCol>
                <a:gridCol w="2099337">
                  <a:extLst>
                    <a:ext uri="{9D8B030D-6E8A-4147-A177-3AD203B41FA5}">
                      <a16:colId xmlns:a16="http://schemas.microsoft.com/office/drawing/2014/main" val="2373558087"/>
                    </a:ext>
                  </a:extLst>
                </a:gridCol>
                <a:gridCol w="825743">
                  <a:extLst>
                    <a:ext uri="{9D8B030D-6E8A-4147-A177-3AD203B41FA5}">
                      <a16:colId xmlns:a16="http://schemas.microsoft.com/office/drawing/2014/main" val="1188866195"/>
                    </a:ext>
                  </a:extLst>
                </a:gridCol>
                <a:gridCol w="4446350">
                  <a:extLst>
                    <a:ext uri="{9D8B030D-6E8A-4147-A177-3AD203B41FA5}">
                      <a16:colId xmlns:a16="http://schemas.microsoft.com/office/drawing/2014/main" val="4117084032"/>
                    </a:ext>
                  </a:extLst>
                </a:gridCol>
              </a:tblGrid>
              <a:tr h="3374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Project: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Your Project name goes here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052571"/>
                  </a:ext>
                </a:extLst>
              </a:tr>
              <a:tr h="54616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effectLst/>
                        </a:rPr>
                        <a:t>Date</a:t>
                      </a:r>
                      <a:endParaRPr lang="en-US" sz="18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effectLst/>
                        </a:rPr>
                        <a:t>Milestone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effectLst/>
                        </a:rPr>
                        <a:t>Task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effectLst/>
                        </a:rPr>
                        <a:t>Assets Needed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effectLst/>
                        </a:rPr>
                        <a:t>%</a:t>
                      </a:r>
                      <a:r>
                        <a:rPr lang="en-US" sz="1400" dirty="0">
                          <a:effectLst/>
                        </a:rPr>
                        <a:t> Complete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dirty="0">
                          <a:effectLst/>
                        </a:rPr>
                        <a:t>Comments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773149"/>
                  </a:ext>
                </a:extLst>
              </a:tr>
              <a:tr h="435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1/30/19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Design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64649"/>
                  </a:ext>
                </a:extLst>
              </a:tr>
              <a:tr h="449496"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Create Vision Canvas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None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79795"/>
                  </a:ext>
                </a:extLst>
              </a:tr>
              <a:tr h="364057"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Create Tone Target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None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62539"/>
                  </a:ext>
                </a:extLst>
              </a:tr>
              <a:tr h="296333"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Create Art Spectrum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None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85908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2/15/19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Design II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771205"/>
                  </a:ext>
                </a:extLst>
              </a:tr>
              <a:tr h="435522"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Create Tech Design Doc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None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20758"/>
                  </a:ext>
                </a:extLst>
              </a:tr>
              <a:tr h="304904"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Create Feature List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None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22175"/>
                  </a:ext>
                </a:extLst>
              </a:tr>
              <a:tr h="303312"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Feature I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580489"/>
                  </a:ext>
                </a:extLst>
              </a:tr>
              <a:tr h="474037"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Ex: Inital Play Area layout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Example: Initial UI elements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606185"/>
                  </a:ext>
                </a:extLst>
              </a:tr>
              <a:tr h="351729"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Initial Contact Interface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599324"/>
                  </a:ext>
                </a:extLst>
              </a:tr>
              <a:tr h="474037"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Initial Movement System, etc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77112"/>
                  </a:ext>
                </a:extLst>
              </a:tr>
              <a:tr h="50348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Insert New Dates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Insert new Milestones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Insert New Tasks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Insert New Asset Lists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Add new rows to include new milestones, add as many as you need</a:t>
                      </a: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04756"/>
                  </a:ext>
                </a:extLst>
              </a:tr>
              <a:tr h="258413"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19074"/>
                  </a:ext>
                </a:extLst>
              </a:tr>
              <a:tr h="474037"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</a:endParaRPr>
                    </a:p>
                  </a:txBody>
                  <a:tcPr marL="7465" marR="7465" marT="4976" marB="497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84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43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Assurance (QA) Test Plan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5" y="1051559"/>
            <a:ext cx="11958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Details out the elements of each feature to ensure it is working properly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 you reach Alpha the test plan becomes key to a successful User Experience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someone not on the team, run through the test plan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Remember to test integration, where system interact and work together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often failures occur 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67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097280"/>
            <a:ext cx="834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2720CD-04A8-499E-8E6A-3D4DAAB0E2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5"/>
          <a:ext cx="12192001" cy="6600401"/>
        </p:xfrm>
        <a:graphic>
          <a:graphicData uri="http://schemas.openxmlformats.org/drawingml/2006/table">
            <a:tbl>
              <a:tblPr/>
              <a:tblGrid>
                <a:gridCol w="872067">
                  <a:extLst>
                    <a:ext uri="{9D8B030D-6E8A-4147-A177-3AD203B41FA5}">
                      <a16:colId xmlns:a16="http://schemas.microsoft.com/office/drawing/2014/main" val="685672306"/>
                    </a:ext>
                  </a:extLst>
                </a:gridCol>
                <a:gridCol w="1391522">
                  <a:extLst>
                    <a:ext uri="{9D8B030D-6E8A-4147-A177-3AD203B41FA5}">
                      <a16:colId xmlns:a16="http://schemas.microsoft.com/office/drawing/2014/main" val="2837624773"/>
                    </a:ext>
                  </a:extLst>
                </a:gridCol>
                <a:gridCol w="8548344">
                  <a:extLst>
                    <a:ext uri="{9D8B030D-6E8A-4147-A177-3AD203B41FA5}">
                      <a16:colId xmlns:a16="http://schemas.microsoft.com/office/drawing/2014/main" val="3990858579"/>
                    </a:ext>
                  </a:extLst>
                </a:gridCol>
                <a:gridCol w="1380068">
                  <a:extLst>
                    <a:ext uri="{9D8B030D-6E8A-4147-A177-3AD203B41FA5}">
                      <a16:colId xmlns:a16="http://schemas.microsoft.com/office/drawing/2014/main" val="3744989141"/>
                    </a:ext>
                  </a:extLst>
                </a:gridCol>
              </a:tblGrid>
              <a:tr h="29633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QA Test Plan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Project:_____________________________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3466"/>
                  </a:ext>
                </a:extLst>
              </a:tr>
              <a:tr h="33376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Date 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Build #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Tester Name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332696"/>
                  </a:ext>
                </a:extLst>
              </a:tr>
              <a:tr h="2875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1/14/2019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30532"/>
                  </a:ext>
                </a:extLst>
              </a:tr>
              <a:tr h="3866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#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Unit/Feature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to be Tested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Success/Fail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31612"/>
                  </a:ext>
                </a:extLst>
              </a:tr>
              <a:tr h="386646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 Screen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731129"/>
                  </a:ext>
                </a:extLst>
              </a:tr>
              <a:tr h="34249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1a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Game Loads properly to Main Screen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731313"/>
                  </a:ext>
                </a:extLst>
              </a:tr>
              <a:tr h="34249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1b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 elements change focus correctly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571280"/>
                  </a:ext>
                </a:extLst>
              </a:tr>
              <a:tr h="5376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1c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Choosing &lt;Start Game&gt; functions correctly by placing the player in the game at the beginning of the first element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30904"/>
                  </a:ext>
                </a:extLst>
              </a:tr>
              <a:tr h="5376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1d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Choosing &lt;Exit Game&gt; functions correctly closing out the game cleanly and places the player back in the platform interface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449940"/>
                  </a:ext>
                </a:extLst>
              </a:tr>
              <a:tr h="31761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Choosing &lt;Load Saved Game&gt; functions correctly takes the player to the &lt;Save/Load Game system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627574"/>
                  </a:ext>
                </a:extLst>
              </a:tr>
              <a:tr h="34249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1f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Choosing &lt;Settings&gt; functions correctly by taking you to the Player Setting System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33654"/>
                  </a:ext>
                </a:extLst>
              </a:tr>
              <a:tr h="386646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468612"/>
                  </a:ext>
                </a:extLst>
              </a:tr>
              <a:tr h="34249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2a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Game loading time is within spec (loads within XX seconds)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870923"/>
                  </a:ext>
                </a:extLst>
              </a:tr>
              <a:tr h="34249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2b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game play shows no hitching or graphic errors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915295"/>
                  </a:ext>
                </a:extLst>
              </a:tr>
              <a:tr h="386646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Save Game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654092"/>
                  </a:ext>
                </a:extLst>
              </a:tr>
              <a:tr h="34249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3a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Game save time is within spec (saves within XX seconds)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856100"/>
                  </a:ext>
                </a:extLst>
              </a:tr>
              <a:tr h="34249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3b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Saved Game can be reloaded immediately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73702"/>
                  </a:ext>
                </a:extLst>
              </a:tr>
              <a:tr h="34249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3c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Saved Game Data is correct on reloading</a:t>
                      </a: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12150" marR="12150" marT="8100" marB="81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406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80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11300936" cy="398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ideal interaction 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https://www.youtube.com/watch?v=FheQe8rflWQ&amp;t=43s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 goal: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Natural &amp; intuitive, gesture driven interface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Current state of interactions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https://www.youtube.com/watch?v=65u3W7wjXs0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 reality: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Limited input devices, limited range of motion, limited FOV, 2D interfaces in 3D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EB19FD-BD9B-4EA2-B33B-99D8A554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29620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6" y="1259808"/>
            <a:ext cx="11514896" cy="284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Interactions are: Object interactions, system commands &amp; navigation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related terminology for input devices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Maps to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DOF (Degrees of Freedom): 				Within Reach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Pointing						Reach &amp; beyond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Control						Activation elements (buttons, swiping etc.)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 Invocation: things like voice 			Indirect &amp; infrequent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Subconscious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(your location in space, direction, rotation, etc.)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Background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Interactions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Yasser Malaika (Valve)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626B3-2162-46C4-BF9D-F55350EFC9D5}"/>
              </a:ext>
            </a:extLst>
          </p:cNvPr>
          <p:cNvSpPr txBox="1"/>
          <p:nvPr/>
        </p:nvSpPr>
        <p:spPr>
          <a:xfrm>
            <a:off x="115746" y="4396180"/>
            <a:ext cx="10416300" cy="186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Affordance: aspect of an object that hints at function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affordances are important in User Comfort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 person’s mind abstract affordances will lose out to concrete affordances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more real the look of an affordance the higher the user expectations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a gesture has meaning it can override the kinematic issues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4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39D819-D038-420E-B56B-63FBE829735F}"/>
              </a:ext>
            </a:extLst>
          </p:cNvPr>
          <p:cNvGrpSpPr/>
          <p:nvPr/>
        </p:nvGrpSpPr>
        <p:grpSpPr>
          <a:xfrm>
            <a:off x="7522590" y="3718871"/>
            <a:ext cx="3989640" cy="2594950"/>
            <a:chOff x="7522590" y="3718871"/>
            <a:chExt cx="3989640" cy="2594950"/>
          </a:xfrm>
        </p:grpSpPr>
        <p:pic>
          <p:nvPicPr>
            <p:cNvPr id="5" name="Picture 4" descr="A picture containing indoor, object&#10;&#10;Description automatically generated">
              <a:extLst>
                <a:ext uri="{FF2B5EF4-FFF2-40B4-BE49-F238E27FC236}">
                  <a16:creationId xmlns:a16="http://schemas.microsoft.com/office/drawing/2014/main" id="{336ED59C-528F-4608-BF1F-F5DFADB64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" t="15406"/>
            <a:stretch/>
          </p:blipFill>
          <p:spPr>
            <a:xfrm>
              <a:off x="7522590" y="3718871"/>
              <a:ext cx="3989640" cy="2561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62CF3A-4F0D-4056-B8FC-50781745638F}"/>
                </a:ext>
              </a:extLst>
            </p:cNvPr>
            <p:cNvSpPr txBox="1"/>
            <p:nvPr/>
          </p:nvSpPr>
          <p:spPr>
            <a:xfrm>
              <a:off x="7522590" y="6067600"/>
              <a:ext cx="8370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Leap motion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A42630-58ED-4E38-BE30-E29440112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3718872"/>
            <a:ext cx="4553663" cy="2559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F5530A-CCD2-4B30-8849-90967816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3716576"/>
            <a:ext cx="3265794" cy="2566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11300936" cy="537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devices are fairly consistent through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Rift and PSVR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offer 6 degrees of freedom and excellent 1 to 1 position tracking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 developers  advantages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Able to target multiple platforms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conventions that will develop into standards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the development cultural to borrow from each other quickly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a multitude of other devices out there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tracking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Haptic feedback via gloves, and other wearables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 devices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 command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EB19FD-BD9B-4EA2-B33B-99D8A554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Intent: Input and Feedback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Yasser Malaika (Valve)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5ACC9-B57B-4A1A-87FB-4BB9CCB4DCD1}"/>
              </a:ext>
            </a:extLst>
          </p:cNvPr>
          <p:cNvSpPr txBox="1"/>
          <p:nvPr/>
        </p:nvSpPr>
        <p:spPr>
          <a:xfrm>
            <a:off x="7522588" y="6306576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rudder.com</a:t>
            </a:r>
          </a:p>
        </p:txBody>
      </p:sp>
    </p:spTree>
    <p:extLst>
      <p:ext uri="{BB962C8B-B14F-4D97-AF65-F5344CB8AC3E}">
        <p14:creationId xmlns:p14="http://schemas.microsoft.com/office/powerpoint/2010/main" val="27746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9BE969B-9ECF-40B6-AEB4-2B1B01A26B3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1226916"/>
            <a:ext cx="3794760" cy="53567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7974153" cy="5223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input systems map naturally to the human 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(looking around) maps to the head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 maps to the legs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Selection/input maps to the arms/hands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Uncanny Valley: When things appear human but not quite, it creates a revulsion in the person.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In VR it actually applies to yourself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Hands are the best example of this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 ‘t mix them up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use hands for movement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pointing/gaze for selection can be problematic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exceptions, teleportation for example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is improving here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Yasser Malaika (Valve)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6C889F7-AB40-43CB-9A92-80ED7541E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1" y="1362456"/>
            <a:ext cx="3794760" cy="52212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3B9F7E5-399D-4370-BB27-905ED3869D88}"/>
              </a:ext>
            </a:extLst>
          </p:cNvPr>
          <p:cNvGrpSpPr/>
          <p:nvPr/>
        </p:nvGrpSpPr>
        <p:grpSpPr>
          <a:xfrm>
            <a:off x="8014447" y="1317505"/>
            <a:ext cx="3870213" cy="5459819"/>
            <a:chOff x="8014447" y="1317505"/>
            <a:chExt cx="3870213" cy="5459819"/>
          </a:xfrm>
        </p:grpSpPr>
        <p:pic>
          <p:nvPicPr>
            <p:cNvPr id="10" name="Picture 9" descr="A close up of a persons face&#10;&#10;Description automatically generated">
              <a:extLst>
                <a:ext uri="{FF2B5EF4-FFF2-40B4-BE49-F238E27FC236}">
                  <a16:creationId xmlns:a16="http://schemas.microsoft.com/office/drawing/2014/main" id="{89FB6AA4-D8D1-4D7B-9DFF-8A9A38381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99" t="10756" r="3375"/>
            <a:stretch/>
          </p:blipFill>
          <p:spPr>
            <a:xfrm>
              <a:off x="8014447" y="1317505"/>
              <a:ext cx="3870213" cy="53111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4308C6-E97E-4E05-A82C-A7A8ED31134E}"/>
                </a:ext>
              </a:extLst>
            </p:cNvPr>
            <p:cNvSpPr txBox="1"/>
            <p:nvPr/>
          </p:nvSpPr>
          <p:spPr>
            <a:xfrm>
              <a:off x="8215833" y="6223326"/>
              <a:ext cx="11809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Renderhub.com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A3B04-4D57-4760-A0ED-60A4D4E965BB}"/>
              </a:ext>
            </a:extLst>
          </p:cNvPr>
          <p:cNvGrpSpPr/>
          <p:nvPr/>
        </p:nvGrpSpPr>
        <p:grpSpPr>
          <a:xfrm>
            <a:off x="8123866" y="1181965"/>
            <a:ext cx="3651373" cy="5272703"/>
            <a:chOff x="8123866" y="1181965"/>
            <a:chExt cx="3651373" cy="5272703"/>
          </a:xfrm>
        </p:grpSpPr>
        <p:pic>
          <p:nvPicPr>
            <p:cNvPr id="14" name="Picture 13" descr="A close up of a persons face&#10;&#10;Description automatically generated">
              <a:extLst>
                <a:ext uri="{FF2B5EF4-FFF2-40B4-BE49-F238E27FC236}">
                  <a16:creationId xmlns:a16="http://schemas.microsoft.com/office/drawing/2014/main" id="{5A628994-5F02-43B6-9031-0A2946FD8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5" t="2602"/>
            <a:stretch/>
          </p:blipFill>
          <p:spPr>
            <a:xfrm>
              <a:off x="8123866" y="1181965"/>
              <a:ext cx="3651373" cy="527270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6C169B-AC0A-47A7-8C8A-C801E784E5A3}"/>
                </a:ext>
              </a:extLst>
            </p:cNvPr>
            <p:cNvSpPr txBox="1"/>
            <p:nvPr/>
          </p:nvSpPr>
          <p:spPr>
            <a:xfrm>
              <a:off x="8161602" y="6061645"/>
              <a:ext cx="124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Unity Asset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1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road, ground, building, outdoor&#10;&#10;Description automatically generated">
            <a:extLst>
              <a:ext uri="{FF2B5EF4-FFF2-40B4-BE49-F238E27FC236}">
                <a16:creationId xmlns:a16="http://schemas.microsoft.com/office/drawing/2014/main" id="{8F524B4A-45FC-4F3A-87B1-9EBAFE635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25" y="1771033"/>
            <a:ext cx="5686884" cy="2916228"/>
          </a:xfrm>
          <a:prstGeom prst="rect">
            <a:avLst/>
          </a:prstGeom>
        </p:spPr>
      </p:pic>
      <p:pic>
        <p:nvPicPr>
          <p:cNvPr id="13" name="Picture 12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8EEDCB40-753B-477E-BAC3-6E42695CB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6"/>
          <a:stretch/>
        </p:blipFill>
        <p:spPr>
          <a:xfrm>
            <a:off x="6232082" y="1771033"/>
            <a:ext cx="5712277" cy="38081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170104"/>
            <a:ext cx="5980252" cy="4800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Touching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Within reach (Local zone)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 are naturally mapped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also use a local pointer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Occlusion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Pretty much your standard 2D menu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Ray Cast (Mid/long range pointing)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 method to choose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Variants include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Cone casting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Snap to (for teleportation)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methodologies</a:t>
            </a:r>
          </a:p>
        </p:txBody>
      </p:sp>
      <p:pic>
        <p:nvPicPr>
          <p:cNvPr id="5" name="Picture 4" descr="A picture containing person, indoor, table, wall&#10;&#10;Description automatically generated">
            <a:extLst>
              <a:ext uri="{FF2B5EF4-FFF2-40B4-BE49-F238E27FC236}">
                <a16:creationId xmlns:a16="http://schemas.microsoft.com/office/drawing/2014/main" id="{E9CA73E1-A494-4070-B034-622A9CA8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9" y="1740312"/>
            <a:ext cx="5712277" cy="3808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CC817-4410-43C2-8308-F6349D83DDEA}"/>
              </a:ext>
            </a:extLst>
          </p:cNvPr>
          <p:cNvSpPr txBox="1"/>
          <p:nvPr/>
        </p:nvSpPr>
        <p:spPr>
          <a:xfrm>
            <a:off x="6222129" y="5179165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KFC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0788E-16AB-4B64-A9A0-1DA9BEAC029C}"/>
              </a:ext>
            </a:extLst>
          </p:cNvPr>
          <p:cNvGrpSpPr/>
          <p:nvPr/>
        </p:nvGrpSpPr>
        <p:grpSpPr>
          <a:xfrm>
            <a:off x="6222128" y="1740311"/>
            <a:ext cx="5722231" cy="2946949"/>
            <a:chOff x="6222128" y="1740311"/>
            <a:chExt cx="5722231" cy="294694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733708-FC04-4CAB-86A1-F82FF2E1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128" y="1740311"/>
              <a:ext cx="5722231" cy="294694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AAC8B-77A0-4863-850E-172F2DC3CD0A}"/>
                </a:ext>
              </a:extLst>
            </p:cNvPr>
            <p:cNvSpPr txBox="1"/>
            <p:nvPr/>
          </p:nvSpPr>
          <p:spPr>
            <a:xfrm>
              <a:off x="6303432" y="4317929"/>
              <a:ext cx="1750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developer forums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A36107-EE26-4E30-9C24-1BDBA0FCCE5D}"/>
              </a:ext>
            </a:extLst>
          </p:cNvPr>
          <p:cNvSpPr txBox="1"/>
          <p:nvPr/>
        </p:nvSpPr>
        <p:spPr>
          <a:xfrm>
            <a:off x="6222128" y="5248697"/>
            <a:ext cx="23439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2017 Elsevier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58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7376186" cy="192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Extentsion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Non-linear mapping between physical and virtual hand position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Local and distant regions (linear &lt; D, non-linear &gt; 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methodologies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CC817-4410-43C2-8308-F6349D83DDEA}"/>
              </a:ext>
            </a:extLst>
          </p:cNvPr>
          <p:cNvSpPr txBox="1"/>
          <p:nvPr/>
        </p:nvSpPr>
        <p:spPr>
          <a:xfrm>
            <a:off x="6222129" y="5179165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KFC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A36107-EE26-4E30-9C24-1BDBA0FCCE5D}"/>
              </a:ext>
            </a:extLst>
          </p:cNvPr>
          <p:cNvSpPr txBox="1"/>
          <p:nvPr/>
        </p:nvSpPr>
        <p:spPr>
          <a:xfrm>
            <a:off x="6222128" y="5248697"/>
            <a:ext cx="23439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2017 Elsevier Ltd.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C2EFE-1118-4ABF-A90F-06ED0B77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909" y="1138886"/>
            <a:ext cx="3470089" cy="2559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0D116-399D-457F-BBB7-E950E99D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441" y="3803887"/>
            <a:ext cx="4215441" cy="2492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CCC5CC-7A98-4F6A-A3A3-D760DAACB121}"/>
              </a:ext>
            </a:extLst>
          </p:cNvPr>
          <p:cNvSpPr/>
          <p:nvPr/>
        </p:nvSpPr>
        <p:spPr>
          <a:xfrm>
            <a:off x="0" y="5363831"/>
            <a:ext cx="73761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Poupyrev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I.,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Billinghurst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M.,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Weghorst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S., &amp; Ichikawa, T. (1996). The Go-Go Interaction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Technique: Non-linear Mapping for Direct Manipulation in VR.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-ItalicMT"/>
                <a:ea typeface="+mn-ea"/>
                <a:cs typeface="+mn-cs"/>
              </a:rPr>
              <a:t>Proceedings of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-ItalicMT"/>
                <a:ea typeface="+mn-ea"/>
                <a:cs typeface="+mn-cs"/>
              </a:rPr>
              <a:t>ACM Symposium on User Interface Software and Technology,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79-80.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30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90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Interactive elements should be scaled to the expected interaction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 full hand or finger/pointer size). </a:t>
            </a: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finger/pointer targets should be no smaller than 20 mm in real-world size.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ensures the user can accurately hit the target without accidentally triggering targets next to it.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in mind that human hands naturally move in arcs, rather than straight lines.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 the number of gestures that users are required to learn.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interactions should have a distinct initiation and completion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Ensure that users can interact with objects occluded by their hands.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Interaction: Considerations 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Leapmotion.com: design best practices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880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7137619-1BBD-4351-9C27-EDBD5943D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1396" y="2127381"/>
          <a:ext cx="10515600" cy="23215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564786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621602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982784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92736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u="none" strike="noStrike">
                          <a:solidFill>
                            <a:srgbClr val="002A91"/>
                          </a:solidFill>
                          <a:effectLst/>
                          <a:hlinkClick r:id="rId2"/>
                        </a:rPr>
                        <a:t>Project Deliverables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63500" marB="63500" anchor="ctr">
                    <a:lnL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>
                          <a:solidFill>
                            <a:srgbClr val="002A91"/>
                          </a:solidFill>
                          <a:effectLst/>
                          <a:hlinkClick r:id="rId3"/>
                        </a:rPr>
                        <a:t>Canvas Templates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63500" marB="63500" anchor="ctr">
                    <a:lnL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Discovery: </a:t>
                      </a:r>
                      <a:r>
                        <a:rPr lang="en-US" b="1" dirty="0">
                          <a:effectLst/>
                          <a:highlight>
                            <a:srgbClr val="00FFFF"/>
                          </a:highlight>
                        </a:rPr>
                        <a:t>Feb. 25, 2019</a:t>
                      </a:r>
                      <a:r>
                        <a:rPr lang="en-US" b="1" dirty="0">
                          <a:effectLst/>
                        </a:rPr>
                        <a:t> @ 11:59 PM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Pre-Production: </a:t>
                      </a:r>
                      <a:r>
                        <a:rPr lang="en-US" b="1" dirty="0">
                          <a:effectLst/>
                          <a:highlight>
                            <a:srgbClr val="00FFFF"/>
                          </a:highlight>
                        </a:rPr>
                        <a:t>Mar. 11, 2018 </a:t>
                      </a:r>
                      <a:r>
                        <a:rPr lang="en-US" b="1" dirty="0">
                          <a:effectLst/>
                        </a:rPr>
                        <a:t>@ 11:59 PM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Alpha: </a:t>
                      </a:r>
                      <a:r>
                        <a:rPr lang="en-US" b="1" dirty="0">
                          <a:effectLst/>
                        </a:rPr>
                        <a:t>Apr. 29, 2019 @ 11:59 PM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Final Submission: </a:t>
                      </a:r>
                      <a:r>
                        <a:rPr lang="en-US" b="1" dirty="0">
                          <a:effectLst/>
                        </a:rPr>
                        <a:t>Week of 5/6/2019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63500" marB="63500" anchor="ctr">
                    <a:lnL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marL="95250" marR="95250" marT="63500" marB="63500" anchor="ctr">
                    <a:lnL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7E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6673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95B074F-E791-4D45-8CD0-41636E90370D}"/>
              </a:ext>
            </a:extLst>
          </p:cNvPr>
          <p:cNvSpPr txBox="1"/>
          <p:nvPr/>
        </p:nvSpPr>
        <p:spPr>
          <a:xfrm>
            <a:off x="411480" y="277382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Schedule Update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92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580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methods for selection available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Graphical Change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method for selection made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Feedback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5DA96-181E-4F94-852A-AE30C95658A6}"/>
              </a:ext>
            </a:extLst>
          </p:cNvPr>
          <p:cNvGrpSpPr/>
          <p:nvPr/>
        </p:nvGrpSpPr>
        <p:grpSpPr>
          <a:xfrm>
            <a:off x="6222128" y="1740311"/>
            <a:ext cx="5722231" cy="2946949"/>
            <a:chOff x="6222128" y="1740311"/>
            <a:chExt cx="5722231" cy="29469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A614DB-23D9-4BDB-8579-E36A94F11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128" y="1740311"/>
              <a:ext cx="5722231" cy="29469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00496A-9A81-48B4-BF90-878768A7D5C1}"/>
                </a:ext>
              </a:extLst>
            </p:cNvPr>
            <p:cNvSpPr txBox="1"/>
            <p:nvPr/>
          </p:nvSpPr>
          <p:spPr>
            <a:xfrm>
              <a:off x="6303432" y="4317929"/>
              <a:ext cx="1750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developer forums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2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5178551" cy="339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Attachment, position, rotation,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https://www.forrestthewoods.com/blog/the_vr_interface_of_dino_frontier/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Manipulation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755B-2A86-4C62-8D9F-0F740B8B9347}"/>
              </a:ext>
            </a:extLst>
          </p:cNvPr>
          <p:cNvSpPr txBox="1"/>
          <p:nvPr/>
        </p:nvSpPr>
        <p:spPr>
          <a:xfrm>
            <a:off x="5640080" y="297372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B84044-3FC5-41F2-ABEB-7E53682CFCDC}"/>
              </a:ext>
            </a:extLst>
          </p:cNvPr>
          <p:cNvGrpSpPr/>
          <p:nvPr/>
        </p:nvGrpSpPr>
        <p:grpSpPr>
          <a:xfrm>
            <a:off x="5355768" y="1532003"/>
            <a:ext cx="6771074" cy="4163326"/>
            <a:chOff x="5355768" y="1532003"/>
            <a:chExt cx="6771074" cy="41633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332602-58E2-493D-B5C9-3BA7D03B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768" y="1532003"/>
              <a:ext cx="6771074" cy="4099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6EED5B-E6DB-47C6-8DD1-05A95AA426D9}"/>
                </a:ext>
              </a:extLst>
            </p:cNvPr>
            <p:cNvSpPr txBox="1"/>
            <p:nvPr/>
          </p:nvSpPr>
          <p:spPr>
            <a:xfrm>
              <a:off x="5355768" y="5325997"/>
              <a:ext cx="1352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Vrscout.com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88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580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Hands: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Oculus’ Lone Echo’s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https://www.youtube.com/watch?time_continue=42&amp;v=CyP3LZNa_IA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Affordances: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Simulator:  Gourmet Chef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https://www.youtube.com/watch?v=qZX_WVhL3eg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KFC Job Training: 2:00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https://www.youtube.com/watch?v=LritONRSiXc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</a:t>
            </a:r>
          </a:p>
        </p:txBody>
      </p:sp>
    </p:spTree>
    <p:extLst>
      <p:ext uri="{BB962C8B-B14F-4D97-AF65-F5344CB8AC3E}">
        <p14:creationId xmlns:p14="http://schemas.microsoft.com/office/powerpoint/2010/main" val="282394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480" y="277382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Production and why does it matter?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736" y="1051560"/>
            <a:ext cx="763307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Production drives: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creation of an atmosphere to support Productivity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Budgeting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Communication 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the eyes and ears for studio leadership into the team progress and overall mental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Staffing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Decisions around scope and feature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8E06C-D6BE-4130-BAB0-B71C79F7D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107" y="2050743"/>
            <a:ext cx="4031157" cy="3414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BDFCC-EEC8-4F85-929F-98B3D96884FA}"/>
              </a:ext>
            </a:extLst>
          </p:cNvPr>
          <p:cNvSpPr txBox="1"/>
          <p:nvPr/>
        </p:nvSpPr>
        <p:spPr>
          <a:xfrm>
            <a:off x="7969108" y="1996954"/>
            <a:ext cx="4178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Gamasutra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Cognitive Flow: The Psychology of Great Game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47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480" y="277382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Old School production processes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736" y="1051560"/>
            <a:ext cx="118912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infamous Task List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Loved by many a programmer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Doesn’t take into account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Often driven by preference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Hive mind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by small teams usually working in one room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Everyone knows what everyone is doing so planning isn’t as necessary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Doesn’t pass “the bus test”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Doesn’t deal with scope or “creative direction” and can be an issue with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45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480" y="277382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Simple Project Plan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736" y="1051560"/>
            <a:ext cx="1189126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and mid-level Design Elements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Canvas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List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Loops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 Technical Design Doc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 Milestone doc (instead of a true schedule)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QA test plan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90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FC8990-AD33-4283-A76E-4FD402851F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739" y="1457501"/>
          <a:ext cx="12014522" cy="5182013"/>
        </p:xfrm>
        <a:graphic>
          <a:graphicData uri="http://schemas.openxmlformats.org/drawingml/2006/table">
            <a:tbl>
              <a:tblPr/>
              <a:tblGrid>
                <a:gridCol w="770005">
                  <a:extLst>
                    <a:ext uri="{9D8B030D-6E8A-4147-A177-3AD203B41FA5}">
                      <a16:colId xmlns:a16="http://schemas.microsoft.com/office/drawing/2014/main" val="1264743104"/>
                    </a:ext>
                  </a:extLst>
                </a:gridCol>
                <a:gridCol w="1043579">
                  <a:extLst>
                    <a:ext uri="{9D8B030D-6E8A-4147-A177-3AD203B41FA5}">
                      <a16:colId xmlns:a16="http://schemas.microsoft.com/office/drawing/2014/main" val="1691704351"/>
                    </a:ext>
                  </a:extLst>
                </a:gridCol>
                <a:gridCol w="1779774">
                  <a:extLst>
                    <a:ext uri="{9D8B030D-6E8A-4147-A177-3AD203B41FA5}">
                      <a16:colId xmlns:a16="http://schemas.microsoft.com/office/drawing/2014/main" val="1420320390"/>
                    </a:ext>
                  </a:extLst>
                </a:gridCol>
                <a:gridCol w="683964">
                  <a:extLst>
                    <a:ext uri="{9D8B030D-6E8A-4147-A177-3AD203B41FA5}">
                      <a16:colId xmlns:a16="http://schemas.microsoft.com/office/drawing/2014/main" val="1110113776"/>
                    </a:ext>
                  </a:extLst>
                </a:gridCol>
                <a:gridCol w="889683">
                  <a:extLst>
                    <a:ext uri="{9D8B030D-6E8A-4147-A177-3AD203B41FA5}">
                      <a16:colId xmlns:a16="http://schemas.microsoft.com/office/drawing/2014/main" val="2894770663"/>
                    </a:ext>
                  </a:extLst>
                </a:gridCol>
                <a:gridCol w="1003745">
                  <a:extLst>
                    <a:ext uri="{9D8B030D-6E8A-4147-A177-3AD203B41FA5}">
                      <a16:colId xmlns:a16="http://schemas.microsoft.com/office/drawing/2014/main" val="31249937"/>
                    </a:ext>
                  </a:extLst>
                </a:gridCol>
                <a:gridCol w="3381661">
                  <a:extLst>
                    <a:ext uri="{9D8B030D-6E8A-4147-A177-3AD203B41FA5}">
                      <a16:colId xmlns:a16="http://schemas.microsoft.com/office/drawing/2014/main" val="1711231408"/>
                    </a:ext>
                  </a:extLst>
                </a:gridCol>
                <a:gridCol w="2462111">
                  <a:extLst>
                    <a:ext uri="{9D8B030D-6E8A-4147-A177-3AD203B41FA5}">
                      <a16:colId xmlns:a16="http://schemas.microsoft.com/office/drawing/2014/main" val="1570821314"/>
                    </a:ext>
                  </a:extLst>
                </a:gridCol>
              </a:tblGrid>
              <a:tr h="543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Level Description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Difficulty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To Implement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Risk/Considerations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53782"/>
                  </a:ext>
                </a:extLst>
              </a:tr>
              <a:tr h="518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F001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Melee Combat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combat system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Animations may require modifications to the animation system 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24449"/>
                  </a:ext>
                </a:extLst>
              </a:tr>
              <a:tr h="518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Camera system needs to pan relative to the attack type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492646"/>
                  </a:ext>
                </a:extLst>
              </a:tr>
              <a:tr h="456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VFX needs to differ for each weapon (may impact schedule)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77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887455"/>
                  </a:ext>
                </a:extLst>
              </a:tr>
              <a:tr h="5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F002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Quadripeds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want to support enemies with 4 legs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volume of animations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may be able to use the regular system and fake it</a:t>
                      </a:r>
                    </a:p>
                  </a:txBody>
                  <a:tcPr marL="5349" marR="5349" marT="53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69397"/>
                  </a:ext>
                </a:extLst>
              </a:tr>
              <a:tr h="262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180213"/>
                  </a:ext>
                </a:extLst>
              </a:tr>
              <a:tr h="518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F003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Clouds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moving clouds to the sky dome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system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Nice to have if possible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382584"/>
                  </a:ext>
                </a:extLst>
              </a:tr>
              <a:tr h="262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Players may expect weather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78862"/>
                  </a:ext>
                </a:extLst>
              </a:tr>
              <a:tr h="262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304220"/>
                  </a:ext>
                </a:extLst>
              </a:tr>
              <a:tr h="518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F004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Ability to hide behind objects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Objects need to be of certain heights, specs need to be created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Would make the combat system more interesting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175100"/>
                  </a:ext>
                </a:extLst>
              </a:tr>
              <a:tr h="518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 add complexity to the combat swings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49" marR="5349" marT="53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92667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D098A36-5380-49ED-8BEB-95818AD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123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Simple Feature List</a:t>
            </a:r>
          </a:p>
        </p:txBody>
      </p:sp>
    </p:spTree>
    <p:extLst>
      <p:ext uri="{BB962C8B-B14F-4D97-AF65-F5344CB8AC3E}">
        <p14:creationId xmlns:p14="http://schemas.microsoft.com/office/powerpoint/2010/main" val="328508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Design Document: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 from the Feature List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108814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Breaks down the Feature List into technical appropriate segments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Specifics will be programming elements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Systems (combinations of related tasks/features)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One-off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Clarifies the priorities, risks and dependencies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97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097280"/>
            <a:ext cx="834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805658-44FD-4430-8F41-4DD14E52EA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12191999" cy="6909900"/>
        </p:xfrm>
        <a:graphic>
          <a:graphicData uri="http://schemas.openxmlformats.org/drawingml/2006/table">
            <a:tbl>
              <a:tblPr/>
              <a:tblGrid>
                <a:gridCol w="770467">
                  <a:extLst>
                    <a:ext uri="{9D8B030D-6E8A-4147-A177-3AD203B41FA5}">
                      <a16:colId xmlns:a16="http://schemas.microsoft.com/office/drawing/2014/main" val="4095508099"/>
                    </a:ext>
                  </a:extLst>
                </a:gridCol>
                <a:gridCol w="1611518">
                  <a:extLst>
                    <a:ext uri="{9D8B030D-6E8A-4147-A177-3AD203B41FA5}">
                      <a16:colId xmlns:a16="http://schemas.microsoft.com/office/drawing/2014/main" val="3260849854"/>
                    </a:ext>
                  </a:extLst>
                </a:gridCol>
                <a:gridCol w="1525307">
                  <a:extLst>
                    <a:ext uri="{9D8B030D-6E8A-4147-A177-3AD203B41FA5}">
                      <a16:colId xmlns:a16="http://schemas.microsoft.com/office/drawing/2014/main" val="22977001"/>
                    </a:ext>
                  </a:extLst>
                </a:gridCol>
                <a:gridCol w="2120975">
                  <a:extLst>
                    <a:ext uri="{9D8B030D-6E8A-4147-A177-3AD203B41FA5}">
                      <a16:colId xmlns:a16="http://schemas.microsoft.com/office/drawing/2014/main" val="2448650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22472430"/>
                    </a:ext>
                  </a:extLst>
                </a:gridCol>
                <a:gridCol w="778933">
                  <a:extLst>
                    <a:ext uri="{9D8B030D-6E8A-4147-A177-3AD203B41FA5}">
                      <a16:colId xmlns:a16="http://schemas.microsoft.com/office/drawing/2014/main" val="1814465389"/>
                    </a:ext>
                  </a:extLst>
                </a:gridCol>
                <a:gridCol w="612472">
                  <a:extLst>
                    <a:ext uri="{9D8B030D-6E8A-4147-A177-3AD203B41FA5}">
                      <a16:colId xmlns:a16="http://schemas.microsoft.com/office/drawing/2014/main" val="1392093945"/>
                    </a:ext>
                  </a:extLst>
                </a:gridCol>
                <a:gridCol w="987728">
                  <a:extLst>
                    <a:ext uri="{9D8B030D-6E8A-4147-A177-3AD203B41FA5}">
                      <a16:colId xmlns:a16="http://schemas.microsoft.com/office/drawing/2014/main" val="4223330714"/>
                    </a:ext>
                  </a:extLst>
                </a:gridCol>
                <a:gridCol w="2971799">
                  <a:extLst>
                    <a:ext uri="{9D8B030D-6E8A-4147-A177-3AD203B41FA5}">
                      <a16:colId xmlns:a16="http://schemas.microsoft.com/office/drawing/2014/main" val="2446970178"/>
                    </a:ext>
                  </a:extLst>
                </a:gridCol>
              </a:tblGrid>
              <a:tr h="27096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 1.1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Modified 9/11/2018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21790"/>
                  </a:ext>
                </a:extLst>
              </a:tr>
              <a:tr h="4734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 #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Name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Supported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Specifics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Difficulty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Estimation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67878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F001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Traversal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446692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F001a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Camera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50451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 Frustum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Be determined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911343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Viewing Distance (Scale)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Based on Frustrum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043321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F001b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Controls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Timing based on Environmental layout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61143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Walk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408975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290572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Jump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356184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Crouch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333562"/>
                  </a:ext>
                </a:extLst>
              </a:tr>
              <a:tr h="4156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F001c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 Player Location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583985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449773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F002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Melee Combat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453572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F002a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Camera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64711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 the Shoulder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799662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F002b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Controls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00456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Thrust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277550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Swing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821499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Counter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467084"/>
                  </a:ext>
                </a:extLst>
              </a:tr>
              <a:tr h="299893"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</a:t>
                      </a: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8385" marR="8385" marT="5590" marB="559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519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04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Milestone Plan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5" y="1051559"/>
            <a:ext cx="1195899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Weekly or Bi-weekly set of tasks to be done by the team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Tracked to: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 progress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Expose scope issues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Determine risks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Ensure that the correct dependencies are being considered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5884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1546</Words>
  <Application>Microsoft Office PowerPoint</Application>
  <PresentationFormat>Widescreen</PresentationFormat>
  <Paragraphs>449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Arial-ItalicMT</vt:lpstr>
      <vt:lpstr>ArialMT</vt:lpstr>
      <vt:lpstr>Calibri</vt:lpstr>
      <vt:lpstr>Calibri Light</vt:lpstr>
      <vt:lpstr>Roboto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Feature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Interactions</vt:lpstr>
      <vt:lpstr>User Interactions Yasser Malaika (Valve)</vt:lpstr>
      <vt:lpstr>User Intent: Input and Feedback Yasser Malaika (Valve)</vt:lpstr>
      <vt:lpstr>Object Interactions: Selection Yasser Malaika (Valve)</vt:lpstr>
      <vt:lpstr>Object Interactions: Selection methodologies</vt:lpstr>
      <vt:lpstr>Object Interactions: Selection methodologies</vt:lpstr>
      <vt:lpstr>Object Interaction: Considerations  Leapmotion.com: design best practices</vt:lpstr>
      <vt:lpstr>Object Interactions: Selection Feedback</vt:lpstr>
      <vt:lpstr>Object Interactions: Manipulation</vt:lpstr>
      <vt:lpstr>VR Design Specifics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Cermak, Daniel</dc:creator>
  <cp:lastModifiedBy>Cermak, Daniel</cp:lastModifiedBy>
  <cp:revision>1</cp:revision>
  <dcterms:created xsi:type="dcterms:W3CDTF">2019-02-18T20:51:42Z</dcterms:created>
  <dcterms:modified xsi:type="dcterms:W3CDTF">2019-02-18T20:52:30Z</dcterms:modified>
</cp:coreProperties>
</file>